
<file path=[Content_Types].xml><?xml version="1.0" encoding="utf-8"?>
<Types xmlns="http://schemas.openxmlformats.org/package/2006/content-types">
  <Default Extension="xml" ContentType="application/vnd.openxmlformats-package.core-properties+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slides/slide6.xml" ContentType="application/vnd.openxmlformats-officedocument.presentationml.slide+xml"/>
  <Override PartName="/ppt/slides/slide11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slides/slide13.xml" ContentType="application/vnd.openxmlformats-officedocument.presentationml.slide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/docProps/core.xml" Id="rId3" /><Relationship Type="http://schemas.openxmlformats.org/package/2006/relationships/metadata/thumbnail" Target="/docProps/thumbnail.jpeg" Id="rId2" /><Relationship Type="http://schemas.openxmlformats.org/officeDocument/2006/relationships/officeDocument" Target="/ppt/presentation.xml" Id="rId1" /><Relationship Type="http://schemas.openxmlformats.org/officeDocument/2006/relationships/extended-properties" Target="/docProps/app.xml" Id="rId4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93" d="100"/>
          <a:sy n="93" d="100"/>
        </p:scale>
        <p:origin x="13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7.xml" Id="rId8" /><Relationship Type="http://schemas.openxmlformats.org/officeDocument/2006/relationships/slide" Target="/ppt/slides/slide12.xml" Id="rId13" /><Relationship Type="http://schemas.openxmlformats.org/officeDocument/2006/relationships/presProps" Target="/ppt/presProps.xml" Id="rId18" /><Relationship Type="http://schemas.openxmlformats.org/officeDocument/2006/relationships/slide" Target="/ppt/slides/slide2.xml" Id="rId3" /><Relationship Type="http://schemas.openxmlformats.org/officeDocument/2006/relationships/tableStyles" Target="/ppt/tableStyles.xml" Id="rId21" /><Relationship Type="http://schemas.openxmlformats.org/officeDocument/2006/relationships/slide" Target="/ppt/slides/slide6.xml" Id="rId7" /><Relationship Type="http://schemas.openxmlformats.org/officeDocument/2006/relationships/slide" Target="/ppt/slides/slide11.xml" Id="rId12" /><Relationship Type="http://schemas.openxmlformats.org/officeDocument/2006/relationships/slide" Target="/ppt/slides/slide16.xml" Id="rId17" /><Relationship Type="http://schemas.openxmlformats.org/officeDocument/2006/relationships/slide" Target="/ppt/slides/slide1.xml" Id="rId2" /><Relationship Type="http://schemas.openxmlformats.org/officeDocument/2006/relationships/slide" Target="/ppt/slides/slide15.xml" Id="rId16" /><Relationship Type="http://schemas.openxmlformats.org/officeDocument/2006/relationships/theme" Target="/ppt/theme/theme1.xml" Id="rId20" /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6" /><Relationship Type="http://schemas.openxmlformats.org/officeDocument/2006/relationships/slide" Target="/ppt/slides/slide10.xml" Id="rId11" /><Relationship Type="http://schemas.openxmlformats.org/officeDocument/2006/relationships/slide" Target="/ppt/slides/slide4.xml" Id="rId5" /><Relationship Type="http://schemas.openxmlformats.org/officeDocument/2006/relationships/slide" Target="/ppt/slides/slide14.xml" Id="rId15" /><Relationship Type="http://schemas.openxmlformats.org/officeDocument/2006/relationships/slide" Target="/ppt/slides/slide9.xml" Id="rId10" /><Relationship Type="http://schemas.openxmlformats.org/officeDocument/2006/relationships/viewProps" Target="/ppt/viewProps.xml" Id="rId19" /><Relationship Type="http://schemas.openxmlformats.org/officeDocument/2006/relationships/slide" Target="/ppt/slides/slide3.xml" Id="rId4" /><Relationship Type="http://schemas.openxmlformats.org/officeDocument/2006/relationships/slide" Target="/ppt/slides/slide8.xml" Id="rId9" /><Relationship Type="http://schemas.openxmlformats.org/officeDocument/2006/relationships/slide" Target="/ppt/slides/slide13.xml" Id="rId14" /></Relationships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EB208-91AC-0E33-FDFB-EF48808E54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0642A3-C2E2-F7E4-A26D-D77397A22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DF23D-8905-473F-2E70-6D8671126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6123F-B370-4977-862F-300DCF6AD5FD}" type="datetimeFigureOut">
              <a:rPr lang="en-IN" smtClean="0"/>
              <a:t>19-09-2025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DEEB7-E772-E3BF-BE3D-7BB6A73A8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CCC08-DE67-4AF5-21EB-D15C31B0C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0EFC-8F9E-4048-AF4D-E95538300F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9870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AFBAB-82CC-5057-BD1C-138E431FB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B77FE-D118-0BF0-9A0E-4E8050B58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36C7B-D56B-7B86-A738-9181DAF70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6123F-B370-4977-862F-300DCF6AD5FD}" type="datetimeFigureOut">
              <a:rPr lang="en-IN" smtClean="0"/>
              <a:t>19-09-2025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11910-08C9-9F45-26D2-721D14A35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47A50-FDBA-59A0-CA1A-502B337FA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0EFC-8F9E-4048-AF4D-E95538300F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3830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7AB1A-60F8-1704-92B1-222BD10CD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93A740-0B18-1DFA-A256-22ABDD98A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6123F-B370-4977-862F-300DCF6AD5FD}" type="datetimeFigureOut">
              <a:rPr lang="en-IN" smtClean="0"/>
              <a:t>19-09-2025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D7AC4A-6416-2C7E-7E75-79668E131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D03660-7C4D-9111-A9D3-301146C8B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0EFC-8F9E-4048-AF4D-E95538300F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2939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DA49B4-8CD0-CA3F-AD22-76F37171E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6123F-B370-4977-862F-300DCF6AD5FD}" type="datetimeFigureOut">
              <a:rPr lang="en-IN" smtClean="0"/>
              <a:t>19-09-2025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2B296E-22B4-A625-2C4D-7647D50E7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A16ED-6E3C-0F4E-B708-D25132DD1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90EFC-8F9E-4048-AF4D-E95538300F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6501579"/>
      </p:ext>
    </p:extLst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image" Target="/ppt/media/image1.jpg" Id="rId13" /><Relationship Type="http://schemas.openxmlformats.org/officeDocument/2006/relationships/slideLayout" Target="/ppt/slideLayouts/slideLayout7.xml" Id="rId7" /><Relationship Type="http://schemas.openxmlformats.org/officeDocument/2006/relationships/theme" Target="/ppt/theme/theme1.xml" Id="rId12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1.xml" Id="rId1" /><Relationship Type="http://schemas.openxmlformats.org/officeDocument/2006/relationships/slideLayout" Target="/ppt/slideLayouts/slideLayout6.xml" Id="rId6" /></Relationships>
</file>

<file path=ppt/slideMasters/slideMaster1.xml><?xml version="1.0" encoding="utf-8"?>
<p:sldMaster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B6E5C1-1A4D-BCFD-F4C7-AF9F41F78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89E9B5-D67B-9148-5C31-BB597514E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2A433-12C8-5700-1492-602C7D3105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86123F-B370-4977-862F-300DCF6AD5FD}" type="datetimeFigureOut">
              <a:rPr lang="en-IN" smtClean="0"/>
              <a:t>19-09-2025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84610-C5BF-D776-F991-95335AFCB5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4C071-80EB-6485-C28A-7E994E2EB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590EFC-8F9E-4048-AF4D-E95538300F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5088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2.jpg" Id="rId2" /><Relationship Type="http://schemas.openxmlformats.org/officeDocument/2006/relationships/slideLayout" Target="/ppt/slideLayouts/slideLayout1.xml" Id="rId1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image" Target="/ppt/media/image18.png" Id="rId3" /><Relationship Type="http://schemas.openxmlformats.org/officeDocument/2006/relationships/image" Target="/ppt/media/image17.png" Id="rId2" /><Relationship Type="http://schemas.openxmlformats.org/officeDocument/2006/relationships/slideLayout" Target="/ppt/slideLayouts/slideLayout7.xml" Id="rId1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image" Target="/ppt/media/image20.png" Id="rId3" /><Relationship Type="http://schemas.openxmlformats.org/officeDocument/2006/relationships/image" Target="/ppt/media/image19.png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21.png" Id="rId4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image" Target="/ppt/media/image23.png" Id="rId3" /><Relationship Type="http://schemas.openxmlformats.org/officeDocument/2006/relationships/image" Target="/ppt/media/image22.png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24.png" Id="rId4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image" Target="/ppt/media/image25.jpg" Id="rId2" /><Relationship Type="http://schemas.openxmlformats.org/officeDocument/2006/relationships/slideLayout" Target="/ppt/slideLayouts/slideLayout7.xml" Id="rId1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3.png" Id="rId2" /><Relationship Type="http://schemas.openxmlformats.org/officeDocument/2006/relationships/slideLayout" Target="/ppt/slideLayouts/slideLayout2.xml" Id="rId1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4.png" Id="rId2" /><Relationship Type="http://schemas.openxmlformats.org/officeDocument/2006/relationships/slideLayout" Target="/ppt/slideLayouts/slideLayout6.xml" Id="rId1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6.png" Id="rId3" /><Relationship Type="http://schemas.openxmlformats.org/officeDocument/2006/relationships/image" Target="/ppt/media/image5.png" Id="rId2" /><Relationship Type="http://schemas.openxmlformats.org/officeDocument/2006/relationships/slideLayout" Target="/ppt/slideLayouts/slideLayout6.xml" Id="rId1" /><Relationship Type="http://schemas.openxmlformats.org/officeDocument/2006/relationships/image" Target="/ppt/media/image7.png" Id="rId4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9.png" Id="rId3" /><Relationship Type="http://schemas.openxmlformats.org/officeDocument/2006/relationships/image" Target="/ppt/media/image8.png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12.png" Id="rId6" /><Relationship Type="http://schemas.openxmlformats.org/officeDocument/2006/relationships/image" Target="/ppt/media/image11.png" Id="rId5" /><Relationship Type="http://schemas.openxmlformats.org/officeDocument/2006/relationships/image" Target="/ppt/media/image10.png" Id="rId4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14.png" Id="rId3" /><Relationship Type="http://schemas.openxmlformats.org/officeDocument/2006/relationships/image" Target="/ppt/media/image13.png" Id="rId2" /><Relationship Type="http://schemas.openxmlformats.org/officeDocument/2006/relationships/slideLayout" Target="/ppt/slideLayouts/slideLayout7.xml" Id="rId1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16.png" Id="rId3" /><Relationship Type="http://schemas.openxmlformats.org/officeDocument/2006/relationships/image" Target="/ppt/media/image15.png" Id="rId2" /><Relationship Type="http://schemas.openxmlformats.org/officeDocument/2006/relationships/slideLayout" Target="/ppt/slideLayouts/slideLayout7.xml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1AAFA9-B767-4500-3D31-E76C35DADA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AgriTrack</a:t>
            </a:r>
            <a:br>
              <a:rPr lang="en-US" sz="48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</a:br>
            <a:r>
              <a:rPr lang="en-US" sz="48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Smart Farming Data Management System</a:t>
            </a:r>
            <a:endParaRPr lang="en-IN" sz="3200" b="1" dirty="0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0CE6CF1-DACC-2CC5-7207-8DA737EF34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  <a:noFill/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Empowering Farmers with Data-Driven Insights</a:t>
            </a:r>
          </a:p>
        </p:txBody>
      </p:sp>
    </p:spTree>
    <p:extLst>
      <p:ext uri="{BB962C8B-B14F-4D97-AF65-F5344CB8AC3E}">
        <p14:creationId xmlns:p14="http://schemas.microsoft.com/office/powerpoint/2010/main" val="3251494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1000">
              <a:schemeClr val="bg2"/>
            </a:gs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3B8DE8-9970-73EF-80A0-6D077FAD7131}"/>
              </a:ext>
            </a:extLst>
          </p:cNvPr>
          <p:cNvSpPr txBox="1"/>
          <p:nvPr/>
        </p:nvSpPr>
        <p:spPr>
          <a:xfrm>
            <a:off x="0" y="74141"/>
            <a:ext cx="7595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Q5.calculate profit (Income – Expenditure) for each farmer.</a:t>
            </a:r>
            <a:endParaRPr lang="en-IN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48D429-F525-97C4-0E48-25D19147E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85" y="443473"/>
            <a:ext cx="9458334" cy="33294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5C9CC0-B17E-1B5F-E476-4A76F7B1995F}"/>
              </a:ext>
            </a:extLst>
          </p:cNvPr>
          <p:cNvSpPr txBox="1"/>
          <p:nvPr/>
        </p:nvSpPr>
        <p:spPr>
          <a:xfrm>
            <a:off x="189470" y="3962400"/>
            <a:ext cx="5082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Consolas" panose="020B0609020204030204" pitchFamily="49" charset="0"/>
              </a:rPr>
              <a:t>Fertilizer Usage Insights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C0D5E2-9FEA-4F16-4167-BE57FD04FB9C}"/>
              </a:ext>
            </a:extLst>
          </p:cNvPr>
          <p:cNvSpPr txBox="1"/>
          <p:nvPr/>
        </p:nvSpPr>
        <p:spPr>
          <a:xfrm>
            <a:off x="280086" y="4514335"/>
            <a:ext cx="5914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Q6 Track total fertilizer usage per farmer</a:t>
            </a:r>
            <a:endParaRPr lang="en-IN" dirty="0">
              <a:latin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7C7DF2-7C0F-F801-79BD-6A3275ECA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007" y="4045642"/>
            <a:ext cx="5792008" cy="273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98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1000">
              <a:schemeClr val="bg2"/>
            </a:gs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EDD7E4-36CE-F881-3897-53B5857B8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E829B8-355C-7D27-B435-2A6A4A485739}"/>
              </a:ext>
            </a:extLst>
          </p:cNvPr>
          <p:cNvSpPr txBox="1"/>
          <p:nvPr/>
        </p:nvSpPr>
        <p:spPr>
          <a:xfrm>
            <a:off x="0" y="74141"/>
            <a:ext cx="7595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Q7.Fertilizer usage per crop</a:t>
            </a:r>
            <a:endParaRPr lang="en-IN" dirty="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74CBC9-1393-C382-AFB9-BABC8EAC81B0}"/>
              </a:ext>
            </a:extLst>
          </p:cNvPr>
          <p:cNvSpPr txBox="1"/>
          <p:nvPr/>
        </p:nvSpPr>
        <p:spPr>
          <a:xfrm>
            <a:off x="148206" y="3198167"/>
            <a:ext cx="5082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Consolas" panose="020B0609020204030204" pitchFamily="49" charset="0"/>
              </a:rPr>
              <a:t>Weather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C5AE3E-48F7-66EA-97B1-84571ECCE68F}"/>
              </a:ext>
            </a:extLst>
          </p:cNvPr>
          <p:cNvSpPr txBox="1"/>
          <p:nvPr/>
        </p:nvSpPr>
        <p:spPr>
          <a:xfrm>
            <a:off x="137732" y="3659832"/>
            <a:ext cx="5914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Q8. Track average rainfall per Mandal</a:t>
            </a:r>
            <a:endParaRPr lang="en-IN" dirty="0"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AFF926-D72F-AB5A-976B-8E4E51009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86" y="533743"/>
            <a:ext cx="5630061" cy="25065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AB2439-6FD2-80C4-6CFE-C580B7724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62" y="4188068"/>
            <a:ext cx="5820587" cy="23456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6CE0D2-9BEB-1C78-7E8D-82B4734CB5AE}"/>
              </a:ext>
            </a:extLst>
          </p:cNvPr>
          <p:cNvSpPr txBox="1"/>
          <p:nvPr/>
        </p:nvSpPr>
        <p:spPr>
          <a:xfrm>
            <a:off x="6730312" y="119276"/>
            <a:ext cx="5115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Q9.Farmer-wise crop areas vs rainfall</a:t>
            </a:r>
            <a:endParaRPr lang="en-IN" dirty="0">
              <a:latin typeface="Consolas" panose="020B06090202040302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A25BF1-D3DF-9918-279D-D1726E915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764" y="533743"/>
            <a:ext cx="5820587" cy="473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92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1000">
              <a:schemeClr val="bg2"/>
            </a:gs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1EA5AF-E906-E826-B136-6E5E355CC6D9}"/>
              </a:ext>
            </a:extLst>
          </p:cNvPr>
          <p:cNvSpPr txBox="1"/>
          <p:nvPr/>
        </p:nvSpPr>
        <p:spPr>
          <a:xfrm>
            <a:off x="131805" y="181232"/>
            <a:ext cx="4794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Q10. Crop yield vs rainfall trend</a:t>
            </a:r>
            <a:endParaRPr lang="en-IN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0042C2-7C59-63B4-BAC8-940E6A3A6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05" y="664929"/>
            <a:ext cx="5395784" cy="26961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0DAA06-F065-B21B-50C8-8B4B26A54D06}"/>
              </a:ext>
            </a:extLst>
          </p:cNvPr>
          <p:cNvSpPr txBox="1"/>
          <p:nvPr/>
        </p:nvSpPr>
        <p:spPr>
          <a:xfrm>
            <a:off x="296562" y="3558746"/>
            <a:ext cx="4893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onsolas" panose="020B0609020204030204" pitchFamily="49" charset="0"/>
              </a:rPr>
              <a:t>Market Insights &amp; Crop Planning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830F12-7EC6-6403-2DB2-F89BE8B15629}"/>
              </a:ext>
            </a:extLst>
          </p:cNvPr>
          <p:cNvSpPr txBox="1"/>
          <p:nvPr/>
        </p:nvSpPr>
        <p:spPr>
          <a:xfrm>
            <a:off x="296562" y="4044778"/>
            <a:ext cx="481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Q11.Low-demand crops in a market </a:t>
            </a:r>
            <a:endParaRPr lang="en-IN" dirty="0"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253D1A-2F96-BBD6-B648-C6019722B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62" y="4471775"/>
            <a:ext cx="5992061" cy="22626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358317-ED9C-CF47-3815-D3B55BA5C1B9}"/>
              </a:ext>
            </a:extLst>
          </p:cNvPr>
          <p:cNvSpPr txBox="1"/>
          <p:nvPr/>
        </p:nvSpPr>
        <p:spPr>
          <a:xfrm>
            <a:off x="6096000" y="181232"/>
            <a:ext cx="5395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Q12.Total land area per Mandal growing Rice</a:t>
            </a:r>
            <a:endParaRPr lang="en-IN" dirty="0"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7FBF65-F44B-7640-3B61-3255B3457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8623" y="955863"/>
            <a:ext cx="5249008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646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1000">
              <a:schemeClr val="bg2"/>
            </a:gs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79BC3E-07DA-451C-1A80-E7D4E3F97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0378"/>
            <a:ext cx="11032524" cy="1325563"/>
          </a:xfrm>
        </p:spPr>
        <p:txBody>
          <a:bodyPr/>
          <a:lstStyle/>
          <a:p>
            <a:r>
              <a:rPr lang="en-IN" b="1" dirty="0"/>
              <a:t>Insights &amp; Analysis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4523CA-B3F5-A09E-9440-5268276B8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649" y="746467"/>
            <a:ext cx="10515600" cy="5316581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</a:rPr>
              <a:t>Identifies the farmer with land holding what type of crop they are sowing in each season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Consolas" panose="020B0609020204030204" pitchFamily="49" charset="0"/>
              </a:rPr>
              <a:t>Track the usage of fertilizer for each crop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Consolas" panose="020B0609020204030204" pitchFamily="49" charset="0"/>
              </a:rPr>
              <a:t> Track the expenses of the farmer during the crop season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Consolas" panose="020B0609020204030204" pitchFamily="49" charset="0"/>
              </a:rPr>
              <a:t> Relation between rainfall and yield of the crop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Consolas" panose="020B0609020204030204" pitchFamily="49" charset="0"/>
              </a:rPr>
              <a:t> Analyze the market demand</a:t>
            </a:r>
            <a:endParaRPr lang="en-IN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42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1000">
              <a:schemeClr val="bg2"/>
            </a:gs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B5C7F-597C-27ED-48DF-3CFB03EA7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313" y="241558"/>
            <a:ext cx="10515600" cy="68108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Impact of AgriTrack</a:t>
            </a:r>
            <a:br>
              <a:rPr lang="en-US" b="1" dirty="0">
                <a:latin typeface="Consolas" panose="020B0609020204030204" pitchFamily="49" charset="0"/>
              </a:rPr>
            </a:br>
            <a:endParaRPr lang="en-IN" b="1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E79E8-0A91-5D9E-176B-0E93BE0DC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32" y="738229"/>
            <a:ext cx="11757455" cy="6033274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latin typeface="Consolas" panose="020B0609020204030204" pitchFamily="49" charset="0"/>
              </a:rPr>
              <a:t>📜 </a:t>
            </a:r>
            <a:r>
              <a:rPr lang="en-IN" b="1" dirty="0">
                <a:latin typeface="Consolas" panose="020B0609020204030204" pitchFamily="49" charset="0"/>
              </a:rPr>
              <a:t>Proper Land Records</a:t>
            </a:r>
            <a:r>
              <a:rPr lang="en-IN" dirty="0">
                <a:latin typeface="Consolas" panose="020B0609020204030204" pitchFamily="49" charset="0"/>
              </a:rPr>
              <a:t> → Reduce disputes, enable accurate subsidies &amp; loans.</a:t>
            </a:r>
          </a:p>
          <a:p>
            <a:pPr marL="0" indent="0">
              <a:buNone/>
            </a:pPr>
            <a:r>
              <a:rPr lang="en-IN" dirty="0">
                <a:latin typeface="Consolas" panose="020B0609020204030204" pitchFamily="49" charset="0"/>
              </a:rPr>
              <a:t>🧪 </a:t>
            </a:r>
            <a:r>
              <a:rPr lang="en-IN" b="1" dirty="0">
                <a:latin typeface="Consolas" panose="020B0609020204030204" pitchFamily="49" charset="0"/>
              </a:rPr>
              <a:t>Optimized Fertilizer Usage</a:t>
            </a:r>
            <a:r>
              <a:rPr lang="en-IN" dirty="0">
                <a:latin typeface="Consolas" panose="020B0609020204030204" pitchFamily="49" charset="0"/>
              </a:rPr>
              <a:t> → Suggests correct quantity, prevents wastage &amp; shortage.</a:t>
            </a:r>
          </a:p>
          <a:p>
            <a:pPr marL="0" indent="0">
              <a:buNone/>
            </a:pPr>
            <a:r>
              <a:rPr lang="en-IN" dirty="0">
                <a:latin typeface="Consolas" panose="020B0609020204030204" pitchFamily="49" charset="0"/>
              </a:rPr>
              <a:t>🌱 </a:t>
            </a:r>
            <a:r>
              <a:rPr lang="en-IN" b="1" dirty="0">
                <a:latin typeface="Consolas" panose="020B0609020204030204" pitchFamily="49" charset="0"/>
              </a:rPr>
              <a:t>Crop Planning by Demand</a:t>
            </a:r>
            <a:r>
              <a:rPr lang="en-IN" dirty="0">
                <a:latin typeface="Consolas" panose="020B0609020204030204" pitchFamily="49" charset="0"/>
              </a:rPr>
              <a:t> → Guides farmers to sow profitable crops, avoids oversupply/shortage.</a:t>
            </a:r>
          </a:p>
          <a:p>
            <a:pPr marL="0" indent="0">
              <a:buNone/>
            </a:pPr>
            <a:r>
              <a:rPr lang="en-IN" dirty="0">
                <a:latin typeface="Consolas" panose="020B0609020204030204" pitchFamily="49" charset="0"/>
              </a:rPr>
              <a:t>💰 </a:t>
            </a:r>
            <a:r>
              <a:rPr lang="en-IN" b="1" dirty="0">
                <a:latin typeface="Consolas" panose="020B0609020204030204" pitchFamily="49" charset="0"/>
              </a:rPr>
              <a:t>Financial Tracking</a:t>
            </a:r>
            <a:r>
              <a:rPr lang="en-IN" dirty="0">
                <a:latin typeface="Consolas" panose="020B0609020204030204" pitchFamily="49" charset="0"/>
              </a:rPr>
              <a:t> → Records income &amp; expenditure, helps farmers know profit/loss.</a:t>
            </a:r>
          </a:p>
          <a:p>
            <a:pPr marL="0" indent="0">
              <a:buNone/>
            </a:pPr>
            <a:r>
              <a:rPr lang="en-IN" dirty="0">
                <a:latin typeface="Consolas" panose="020B0609020204030204" pitchFamily="49" charset="0"/>
              </a:rPr>
              <a:t>☔ </a:t>
            </a:r>
            <a:r>
              <a:rPr lang="en-IN" b="1" dirty="0">
                <a:latin typeface="Consolas" panose="020B0609020204030204" pitchFamily="49" charset="0"/>
              </a:rPr>
              <a:t>Weather-Based Insights</a:t>
            </a:r>
            <a:r>
              <a:rPr lang="en-IN" dirty="0">
                <a:latin typeface="Consolas" panose="020B0609020204030204" pitchFamily="49" charset="0"/>
              </a:rPr>
              <a:t> → Links rainfall &amp; yield, supports risk management.</a:t>
            </a:r>
          </a:p>
          <a:p>
            <a:pPr marL="0" indent="0">
              <a:buNone/>
            </a:pPr>
            <a:r>
              <a:rPr lang="en-IN" dirty="0">
                <a:latin typeface="Consolas" panose="020B0609020204030204" pitchFamily="49" charset="0"/>
              </a:rPr>
              <a:t>🏛️ </a:t>
            </a:r>
            <a:r>
              <a:rPr lang="en-IN" b="1" dirty="0">
                <a:latin typeface="Consolas" panose="020B0609020204030204" pitchFamily="49" charset="0"/>
              </a:rPr>
              <a:t>Government Decision Support</a:t>
            </a:r>
            <a:r>
              <a:rPr lang="en-IN" dirty="0">
                <a:latin typeface="Consolas" panose="020B0609020204030204" pitchFamily="49" charset="0"/>
              </a:rPr>
              <a:t> → Better planning of fertilizer distribution &amp; market stability.</a:t>
            </a:r>
          </a:p>
          <a:p>
            <a:endParaRPr lang="en-IN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385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94C806-09A7-7E29-9E4E-55510ECBBDE5}"/>
              </a:ext>
            </a:extLst>
          </p:cNvPr>
          <p:cNvSpPr txBox="1"/>
          <p:nvPr/>
        </p:nvSpPr>
        <p:spPr>
          <a:xfrm>
            <a:off x="189470" y="189470"/>
            <a:ext cx="38964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latin typeface="Consolas" panose="020B0609020204030204" pitchFamily="49" charset="0"/>
              </a:rPr>
              <a:t>Conclusion:</a:t>
            </a:r>
            <a:endParaRPr lang="en-IN" sz="3200" b="1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D68D53-E855-F55C-ABD6-00E26ED0EB89}"/>
              </a:ext>
            </a:extLst>
          </p:cNvPr>
          <p:cNvSpPr txBox="1"/>
          <p:nvPr/>
        </p:nvSpPr>
        <p:spPr>
          <a:xfrm>
            <a:off x="337750" y="1095632"/>
            <a:ext cx="1124465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AgriTrack ensures </a:t>
            </a:r>
            <a:r>
              <a:rPr lang="en-US" sz="28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better land records, crop planning, and fertilizer use</a:t>
            </a:r>
            <a:r>
              <a:rPr lang="en-US" sz="28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while linking weather and market demand.</a:t>
            </a:r>
          </a:p>
          <a:p>
            <a:endParaRPr lang="en-US" sz="28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br>
              <a:rPr lang="en-US" sz="28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</a:br>
            <a:r>
              <a:rPr lang="en-US" sz="28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It empowers farmers with data-driven decisions and helps the government create </a:t>
            </a:r>
            <a:r>
              <a:rPr lang="en-US" sz="28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strong agricultural policies</a:t>
            </a:r>
            <a:r>
              <a:rPr lang="en-US" sz="28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.</a:t>
            </a:r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512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6248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F9059-F8CD-4DDB-101C-84FB30EF7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130" y="365125"/>
            <a:ext cx="6137189" cy="1325563"/>
          </a:xfrm>
        </p:spPr>
        <p:txBody>
          <a:bodyPr>
            <a:normAutofit/>
          </a:bodyPr>
          <a:lstStyle/>
          <a:p>
            <a:r>
              <a:rPr lang="en-IN" sz="5400" b="1" dirty="0">
                <a:solidFill>
                  <a:srgbClr val="C00000"/>
                </a:solidFill>
                <a:latin typeface="Consolas" panose="020B0609020204030204" pitchFamily="49" charset="0"/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48D85-8379-6D2C-2F27-7661D3C99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746" y="1804086"/>
            <a:ext cx="10843054" cy="4372877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Consolas" panose="020B0609020204030204" pitchFamily="49" charset="0"/>
              </a:rPr>
              <a:t>To develop a centralized database management system that stores and analyzes farmers’ land, crop, fertilizer, income, expenditure, fertilizer usage and market demand data </a:t>
            </a:r>
          </a:p>
          <a:p>
            <a:endParaRPr lang="en-US" sz="2400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bg2"/>
                </a:solidFill>
                <a:latin typeface="Consolas" panose="020B0609020204030204" pitchFamily="49" charset="0"/>
              </a:rPr>
              <a:t>In order to help the government provide accurate guidance to farmers on crop selection, reduce supply-demand imbalances, prevent shortage and wastage of fertilizers and ensure fair pricing and sustainable agriculture.</a:t>
            </a:r>
          </a:p>
        </p:txBody>
      </p:sp>
    </p:spTree>
    <p:extLst>
      <p:ext uri="{BB962C8B-B14F-4D97-AF65-F5344CB8AC3E}">
        <p14:creationId xmlns:p14="http://schemas.microsoft.com/office/powerpoint/2010/main" val="1233972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1000">
              <a:schemeClr val="bg2"/>
            </a:gs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0B806-EC63-A7B3-0438-D3BA84CEF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81" y="0"/>
            <a:ext cx="9514703" cy="906162"/>
          </a:xfrm>
        </p:spPr>
        <p:txBody>
          <a:bodyPr>
            <a:normAutofit/>
          </a:bodyPr>
          <a:lstStyle/>
          <a:p>
            <a:r>
              <a:rPr lang="en-IN" sz="4000" b="1" dirty="0">
                <a:latin typeface="Consolas" panose="020B0609020204030204" pitchFamily="49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E5134-2432-171E-810F-1FE85CE3E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281" y="832022"/>
            <a:ext cx="11796584" cy="5344941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sz="1800" b="1" dirty="0">
                <a:latin typeface="Consolas" panose="020B0609020204030204" pitchFamily="49" charset="0"/>
              </a:rPr>
              <a:t>Unbalanced Crop Production:  </a:t>
            </a:r>
            <a:r>
              <a:rPr lang="en-IN" sz="2000" dirty="0">
                <a:latin typeface="Consolas" panose="020B0609020204030204" pitchFamily="49" charset="0"/>
              </a:rPr>
              <a:t>Farmers often sow the same  crop without knowing market demand leads to oversupply or under supply</a:t>
            </a:r>
            <a:r>
              <a:rPr lang="en-IN" sz="1800" dirty="0">
                <a:latin typeface="Consolas" panose="020B0609020204030204" pitchFamily="49" charset="0"/>
              </a:rPr>
              <a:t>.</a:t>
            </a:r>
          </a:p>
          <a:p>
            <a:pPr marL="0" indent="0">
              <a:buNone/>
            </a:pPr>
            <a:endParaRPr lang="en-IN" sz="1800" dirty="0"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b="1" dirty="0"/>
              <a:t>Lack of Reliable Land Records: </a:t>
            </a:r>
            <a:r>
              <a:rPr lang="en-US" sz="2000" dirty="0">
                <a:latin typeface="Consolas" panose="020B0609020204030204" pitchFamily="49" charset="0"/>
              </a:rPr>
              <a:t>Many farms don’t have proper revenue record leads to land disputes 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IN" sz="1800" b="1" dirty="0"/>
              <a:t>Inefficient Fertilizer Usage</a:t>
            </a:r>
          </a:p>
          <a:p>
            <a:pPr marL="0" indent="0">
              <a:buNone/>
            </a:pPr>
            <a:endParaRPr lang="en-IN" sz="1800" b="1" dirty="0"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Consolas" panose="020B0609020204030204" pitchFamily="49" charset="0"/>
              </a:rPr>
              <a:t>Lack of a </a:t>
            </a:r>
            <a:r>
              <a:rPr lang="en-US" sz="1800" b="1" dirty="0"/>
              <a:t>centralized system</a:t>
            </a:r>
            <a:r>
              <a:rPr lang="en-US" sz="1800" dirty="0"/>
              <a:t> </a:t>
            </a:r>
            <a:r>
              <a:rPr lang="en-US" sz="2000" dirty="0">
                <a:latin typeface="Consolas" panose="020B0609020204030204" pitchFamily="49" charset="0"/>
              </a:rPr>
              <a:t>to track crops, land, fertilizer, market prices, and weather.</a:t>
            </a:r>
            <a:r>
              <a:rPr lang="en-IN" sz="2000" b="1" dirty="0">
                <a:latin typeface="Consolas" panose="020B0609020204030204" pitchFamily="49" charset="0"/>
              </a:rPr>
              <a:t> </a:t>
            </a:r>
            <a:endParaRPr lang="en-IN" sz="2000" dirty="0"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sz="2000" dirty="0"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IN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230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1000">
              <a:schemeClr val="bg2"/>
            </a:gs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2C926-8779-23B3-A89C-C70C90E02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05" y="365125"/>
            <a:ext cx="8721969" cy="1325563"/>
          </a:xfrm>
        </p:spPr>
        <p:txBody>
          <a:bodyPr/>
          <a:lstStyle/>
          <a:p>
            <a:r>
              <a:rPr lang="en-IN" b="1" dirty="0">
                <a:latin typeface="Consolas" panose="020B0609020204030204" pitchFamily="49" charset="0"/>
              </a:rPr>
              <a:t>Proposed System (AgriTrack)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3CABB-E796-7FBC-6FE1-C0DAEC863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305" y="1517301"/>
            <a:ext cx="11082495" cy="4659662"/>
          </a:xfrm>
        </p:spPr>
        <p:txBody>
          <a:bodyPr>
            <a:noAutofit/>
          </a:bodyPr>
          <a:lstStyle/>
          <a:p>
            <a:r>
              <a:rPr lang="en-US" sz="3600" dirty="0">
                <a:latin typeface="Consolas" panose="020B0609020204030204" pitchFamily="49" charset="0"/>
              </a:rPr>
              <a:t> Centralized DB for: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 Land Details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 Crop Details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 Fertilizer Usage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 Income &amp; Expenditure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 Market Demand &amp; Prices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   Weather Details</a:t>
            </a:r>
          </a:p>
          <a:p>
            <a:r>
              <a:rPr lang="en-IN" sz="3600" dirty="0">
                <a:latin typeface="Consolas" panose="020B0609020204030204" pitchFamily="49" charset="0"/>
              </a:rPr>
              <a:t>   Farmer Details</a:t>
            </a:r>
          </a:p>
        </p:txBody>
      </p:sp>
    </p:spTree>
    <p:extLst>
      <p:ext uri="{BB962C8B-B14F-4D97-AF65-F5344CB8AC3E}">
        <p14:creationId xmlns:p14="http://schemas.microsoft.com/office/powerpoint/2010/main" val="1008720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1000">
              <a:schemeClr val="bg2"/>
            </a:gs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01EE27-B3E1-603F-74DF-65EB9E552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40" y="365126"/>
            <a:ext cx="9387840" cy="622300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Consolas" panose="020B0609020204030204" pitchFamily="49" charset="0"/>
              </a:rPr>
              <a:t>ER DIAGRAM</a:t>
            </a:r>
            <a:endParaRPr lang="en-IN" sz="4400" b="1" dirty="0">
              <a:latin typeface="Consolas" panose="020B0609020204030204" pitchFamily="49" charset="0"/>
            </a:endParaRPr>
          </a:p>
        </p:txBody>
      </p:sp>
      <p:pic>
        <p:nvPicPr>
          <p:cNvPr id="8" name="Picture Placeholder 7" descr="A screenshot of a computer screen">
            <a:extLst>
              <a:ext uri="{FF2B5EF4-FFF2-40B4-BE49-F238E27FC236}">
                <a16:creationId xmlns:a16="http://schemas.microsoft.com/office/drawing/2014/main" id="{360B12F7-E157-4122-4F43-F1906925A928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" r="948"/>
          <a:stretch>
            <a:fillRect/>
          </a:stretch>
        </p:blipFill>
        <p:spPr>
          <a:xfrm>
            <a:off x="721360" y="1078865"/>
            <a:ext cx="10048240" cy="5189538"/>
          </a:xfrm>
        </p:spPr>
      </p:pic>
    </p:spTree>
    <p:extLst>
      <p:ext uri="{BB962C8B-B14F-4D97-AF65-F5344CB8AC3E}">
        <p14:creationId xmlns:p14="http://schemas.microsoft.com/office/powerpoint/2010/main" val="3566758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1000">
              <a:schemeClr val="bg2"/>
            </a:gs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A32E4-20EA-B730-E2C5-F19479BE9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48" y="365125"/>
            <a:ext cx="5266401" cy="672843"/>
          </a:xfrm>
        </p:spPr>
        <p:txBody>
          <a:bodyPr>
            <a:normAutofit fontScale="90000"/>
          </a:bodyPr>
          <a:lstStyle/>
          <a:p>
            <a:r>
              <a:rPr lang="en-IN" b="1" dirty="0">
                <a:latin typeface="Consolas" panose="020B0609020204030204" pitchFamily="49" charset="0"/>
              </a:rPr>
              <a:t>Tables Overview: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A32A0-7027-C589-FABC-B15552B61D4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037968"/>
            <a:ext cx="10515600" cy="513899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Table 1: Farmer </a:t>
            </a:r>
            <a:endParaRPr lang="en-IN" dirty="0"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870105-86F7-A575-A36A-0D923C5FA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4094"/>
            <a:ext cx="5266401" cy="19433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1A9405-DE51-D9CF-578D-719E0E53BF96}"/>
              </a:ext>
            </a:extLst>
          </p:cNvPr>
          <p:cNvSpPr txBox="1"/>
          <p:nvPr/>
        </p:nvSpPr>
        <p:spPr>
          <a:xfrm>
            <a:off x="5840627" y="1103871"/>
            <a:ext cx="3665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Table 3:Crop Details</a:t>
            </a:r>
            <a:endParaRPr lang="en-IN" sz="2400" dirty="0">
              <a:latin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DD09C4-4BA5-F9F0-8C1F-6AA16CCD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52691"/>
            <a:ext cx="9617273" cy="10897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2F9022-E464-2328-030D-148B8E79C828}"/>
              </a:ext>
            </a:extLst>
          </p:cNvPr>
          <p:cNvSpPr txBox="1"/>
          <p:nvPr/>
        </p:nvSpPr>
        <p:spPr>
          <a:xfrm>
            <a:off x="187047" y="3880023"/>
            <a:ext cx="3544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Table 2 : Land Details</a:t>
            </a:r>
            <a:endParaRPr lang="en-IN" sz="2000" dirty="0">
              <a:latin typeface="Consolas" panose="020B0609020204030204" pitchFamily="49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B80EBA-81E7-2283-D9A2-B49C4A7CB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3535" y="1696848"/>
            <a:ext cx="6458465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09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1000">
              <a:schemeClr val="bg2"/>
            </a:gs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7A3C73-6C12-EB23-6858-EBBEFF2F01C5}"/>
              </a:ext>
            </a:extLst>
          </p:cNvPr>
          <p:cNvSpPr txBox="1"/>
          <p:nvPr/>
        </p:nvSpPr>
        <p:spPr>
          <a:xfrm>
            <a:off x="140043" y="156519"/>
            <a:ext cx="4102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Table 4: Fertilizer Usage</a:t>
            </a:r>
            <a:endParaRPr lang="en-IN" sz="2000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32189F-4D6F-2218-C0AD-9B91F5BB4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75" y="556629"/>
            <a:ext cx="5128704" cy="9983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5DFEAE-A089-F704-478A-5E7A2907D28F}"/>
              </a:ext>
            </a:extLst>
          </p:cNvPr>
          <p:cNvSpPr txBox="1"/>
          <p:nvPr/>
        </p:nvSpPr>
        <p:spPr>
          <a:xfrm>
            <a:off x="228275" y="1894703"/>
            <a:ext cx="4788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Table 5: Income Expenditure</a:t>
            </a:r>
            <a:endParaRPr lang="en-IN" sz="2000" dirty="0"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924D54-3E8D-8CB0-ADD9-4DB3F96D7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75" y="2409218"/>
            <a:ext cx="5830114" cy="13146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8C2E3F-623F-9598-21F2-53B71AB8DC20}"/>
              </a:ext>
            </a:extLst>
          </p:cNvPr>
          <p:cNvSpPr txBox="1"/>
          <p:nvPr/>
        </p:nvSpPr>
        <p:spPr>
          <a:xfrm>
            <a:off x="354227" y="4053016"/>
            <a:ext cx="3888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Table 6 : Market Sales</a:t>
            </a:r>
            <a:endParaRPr lang="en-IN" sz="2000" dirty="0">
              <a:latin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9B6F19-2A50-8CE6-AD59-F2590B78F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75" y="4782291"/>
            <a:ext cx="7973538" cy="12288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0E3D9C-DF3F-E01A-9B92-33FAF6754E0B}"/>
              </a:ext>
            </a:extLst>
          </p:cNvPr>
          <p:cNvSpPr txBox="1"/>
          <p:nvPr/>
        </p:nvSpPr>
        <p:spPr>
          <a:xfrm>
            <a:off x="6466703" y="156519"/>
            <a:ext cx="3707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Table 7 : Weather Data</a:t>
            </a:r>
            <a:endParaRPr lang="en-IN" dirty="0">
              <a:latin typeface="Consolas" panose="020B06090202040302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E3C24D3-1F15-8BEB-312C-5461D97304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033" y="618175"/>
            <a:ext cx="5677692" cy="12765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2C5838-5939-95DE-F9AE-03F3C8630FED}"/>
              </a:ext>
            </a:extLst>
          </p:cNvPr>
          <p:cNvSpPr txBox="1"/>
          <p:nvPr/>
        </p:nvSpPr>
        <p:spPr>
          <a:xfrm>
            <a:off x="6573794" y="2199503"/>
            <a:ext cx="4135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Table 8 : Market Demand Prices</a:t>
            </a:r>
            <a:endParaRPr lang="en-IN" dirty="0">
              <a:latin typeface="Consolas" panose="020B06090202040302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BBA6537-82BD-A69E-DDD6-B4BDE20912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7789" y="2739307"/>
            <a:ext cx="5677692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486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1000">
              <a:schemeClr val="bg2"/>
            </a:gs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56D1E0-6EB6-9977-D6EC-14E3AE07AE9F}"/>
              </a:ext>
            </a:extLst>
          </p:cNvPr>
          <p:cNvSpPr txBox="1"/>
          <p:nvPr/>
        </p:nvSpPr>
        <p:spPr>
          <a:xfrm>
            <a:off x="205945" y="238897"/>
            <a:ext cx="7282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Consolas" panose="020B0609020204030204" pitchFamily="49" charset="0"/>
              </a:rPr>
              <a:t>Land Records &amp; Crops Insights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6E4787-0341-DEB8-2156-F25E94C071E6}"/>
              </a:ext>
            </a:extLst>
          </p:cNvPr>
          <p:cNvSpPr txBox="1"/>
          <p:nvPr/>
        </p:nvSpPr>
        <p:spPr>
          <a:xfrm>
            <a:off x="205947" y="1005016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 Q1. Show all land parcels larger than 8 acres.</a:t>
            </a:r>
            <a:endParaRPr lang="en-IN" sz="2000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FED896-93A3-AC7E-22AA-411AC62E3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61" y="1539102"/>
            <a:ext cx="6354577" cy="23244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0CF8AF-3D90-0BD1-6775-7C0F8EE0F70E}"/>
              </a:ext>
            </a:extLst>
          </p:cNvPr>
          <p:cNvSpPr txBox="1"/>
          <p:nvPr/>
        </p:nvSpPr>
        <p:spPr>
          <a:xfrm>
            <a:off x="359261" y="4151870"/>
            <a:ext cx="703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Q2. Get farmer names along with crops they grew</a:t>
            </a:r>
            <a:endParaRPr lang="en-IN" dirty="0"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3CC908-631A-F5DC-E5EC-2FB13FF08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61" y="4580239"/>
            <a:ext cx="7468642" cy="211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27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1000">
              <a:schemeClr val="bg2"/>
            </a:gs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1E44E3-CB05-8BA7-3E5D-3ACC6960FBD8}"/>
              </a:ext>
            </a:extLst>
          </p:cNvPr>
          <p:cNvSpPr txBox="1"/>
          <p:nvPr/>
        </p:nvSpPr>
        <p:spPr>
          <a:xfrm>
            <a:off x="115330" y="86497"/>
            <a:ext cx="6293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Consolas" panose="020B0609020204030204" pitchFamily="49" charset="0"/>
              </a:rPr>
              <a:t>Income Expenditure &amp; Profit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C8142-B19A-F38F-7BE7-1713A7C12428}"/>
              </a:ext>
            </a:extLst>
          </p:cNvPr>
          <p:cNvSpPr txBox="1"/>
          <p:nvPr/>
        </p:nvSpPr>
        <p:spPr>
          <a:xfrm>
            <a:off x="0" y="486607"/>
            <a:ext cx="7595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Q3. Find farmers who earned more than the average income.</a:t>
            </a:r>
            <a:endParaRPr lang="en-IN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5C38A-1520-23A7-6DF5-8233457FD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69" y="886717"/>
            <a:ext cx="6727191" cy="28681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1DB901-3D1B-747E-76FD-DEB00EAE8590}"/>
              </a:ext>
            </a:extLst>
          </p:cNvPr>
          <p:cNvSpPr txBox="1"/>
          <p:nvPr/>
        </p:nvSpPr>
        <p:spPr>
          <a:xfrm>
            <a:off x="274969" y="3995351"/>
            <a:ext cx="6826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Q4. Rank farmers based on their total sales amount.</a:t>
            </a:r>
            <a:endParaRPr lang="en-IN" dirty="0"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DC993F-504A-A86B-22BF-C5B5B286F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69" y="4333555"/>
            <a:ext cx="10250330" cy="243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71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533</Words>
  <Application>Microsoft Office PowerPoint</Application>
  <PresentationFormat>Widescreen</PresentationFormat>
  <Paragraphs>71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Aptos Display</vt:lpstr>
      <vt:lpstr>Arial</vt:lpstr>
      <vt:lpstr>Consolas</vt:lpstr>
      <vt:lpstr>Wingdings</vt:lpstr>
      <vt:lpstr>Office Theme</vt:lpstr>
      <vt:lpstr>AgriTrack  Smart Farming Data Management System</vt:lpstr>
      <vt:lpstr>Objective</vt:lpstr>
      <vt:lpstr>Problem Statement</vt:lpstr>
      <vt:lpstr>Proposed System (AgriTrack)</vt:lpstr>
      <vt:lpstr>ER DIAGRAM</vt:lpstr>
      <vt:lpstr>Tables Overview: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Insights &amp; Analysis</vt:lpstr>
      <vt:lpstr>Impact of AgriTrack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Anand Bharadwaj</dc:creator>
  <cp:lastModifiedBy>Anand Bharadwaj</cp:lastModifiedBy>
  <cp:revision>7</cp:revision>
  <dcterms:created xsi:type="dcterms:W3CDTF">2025-09-18T18:23:09Z</dcterms:created>
  <dcterms:modified xsi:type="dcterms:W3CDTF">2025-09-19T03:50:53Z</dcterms:modified>
</cp:coreProperties>
</file>